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Merriweather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regular.fntdata"/><Relationship Id="rId25" Type="http://schemas.openxmlformats.org/officeDocument/2006/relationships/font" Target="fonts/Lato-boldItalic.fntdata"/><Relationship Id="rId28" Type="http://schemas.openxmlformats.org/officeDocument/2006/relationships/font" Target="fonts/Merriweather-italic.fntdata"/><Relationship Id="rId27" Type="http://schemas.openxmlformats.org/officeDocument/2006/relationships/font" Target="fonts/Merriweath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416b3068a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416b3068a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db9f8ef3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db9f8ef3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4416b3068a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4416b3068a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416b3068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416b3068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416b3068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416b3068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416b3068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416b3068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416b3068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416b3068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416b3068a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416b3068a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416b3068a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416b3068a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416b3068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416b3068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416b3068a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416b3068a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4.png"/><Relationship Id="rId7" Type="http://schemas.openxmlformats.org/officeDocument/2006/relationships/image" Target="../media/image11.png"/><Relationship Id="rId8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9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1.png"/><Relationship Id="rId8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623350" y="1636775"/>
            <a:ext cx="8048100" cy="15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3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Роль информационных технологий </a:t>
            </a:r>
            <a:endParaRPr b="0" sz="3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3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в науке и обществе</a:t>
            </a:r>
            <a:endParaRPr sz="3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6514550" y="3669100"/>
            <a:ext cx="25500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Выполнила :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студентка 1-го курса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Касилова А.В.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850" y="0"/>
            <a:ext cx="71095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/>
        </p:nvSpPr>
        <p:spPr>
          <a:xfrm>
            <a:off x="0" y="957600"/>
            <a:ext cx="90609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Информационные технологии в своем развитии вышли на более качественный уровень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ИТ помогают снизить временные затраты на различные операции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Роль ИТ является стратегически важной, а значение этих технологий в ближайшем будущем будет быстро возрастать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многие работодатели сегодня требуют от будущих потенциальных работников — новых кадров знание устройства ПК и умение пользования информационной средой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способствуют высокоэффективной организации управления на предприятии, в учебном заведении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3046950" y="217800"/>
            <a:ext cx="46284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latin typeface="Merriweather"/>
                <a:ea typeface="Merriweather"/>
                <a:cs typeface="Merriweather"/>
                <a:sym typeface="Merriweather"/>
              </a:rPr>
              <a:t>Вывод:</a:t>
            </a:r>
            <a:endParaRPr sz="36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/>
          <p:nvPr>
            <p:ph type="ctrTitle"/>
          </p:nvPr>
        </p:nvSpPr>
        <p:spPr>
          <a:xfrm>
            <a:off x="1094100" y="2118000"/>
            <a:ext cx="7468500" cy="9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latin typeface="Merriweather"/>
                <a:ea typeface="Merriweather"/>
                <a:cs typeface="Merriweather"/>
                <a:sym typeface="Merriweather"/>
              </a:rPr>
              <a:t>Спасибо за внимание</a:t>
            </a:r>
            <a:endParaRPr sz="4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3" name="Google Shape;93;p14"/>
          <p:cNvSpPr/>
          <p:nvPr/>
        </p:nvSpPr>
        <p:spPr>
          <a:xfrm>
            <a:off x="-7325" y="1973250"/>
            <a:ext cx="3939300" cy="3170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4"/>
          <p:cNvSpPr/>
          <p:nvPr/>
        </p:nvSpPr>
        <p:spPr>
          <a:xfrm>
            <a:off x="3939300" y="1973250"/>
            <a:ext cx="652800" cy="1345800"/>
          </a:xfrm>
          <a:prstGeom prst="rtTriangl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3931975" y="3319050"/>
            <a:ext cx="5211900" cy="18243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 txBox="1"/>
          <p:nvPr/>
        </p:nvSpPr>
        <p:spPr>
          <a:xfrm>
            <a:off x="224900" y="2647925"/>
            <a:ext cx="8792400" cy="21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1.  рассмотреть понятие информационных технологий;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2.  проанализировать роль информационных технологий в современном обществе;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3.  изучить виды информации;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4.  Изучить развитие информационных технологий и их влияние на жизнь и общество в целом.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801625" y="2332350"/>
            <a:ext cx="23214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ЗАДАЧИ:</a:t>
            </a:r>
            <a:endParaRPr sz="3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/>
        </p:nvSpPr>
        <p:spPr>
          <a:xfrm>
            <a:off x="1062125" y="2184900"/>
            <a:ext cx="3074100" cy="7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Осуществление исследований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1062125" y="907900"/>
            <a:ext cx="31827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Передача информации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1062125" y="3526050"/>
            <a:ext cx="3424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Экономия времени и энергии</a:t>
            </a:r>
            <a:r>
              <a:rPr lang="ru" sz="1800"/>
              <a:t> </a:t>
            </a:r>
            <a:endParaRPr sz="1800"/>
          </a:p>
        </p:txBody>
      </p:sp>
      <p:sp>
        <p:nvSpPr>
          <p:cNvPr id="105" name="Google Shape;105;p15"/>
          <p:cNvSpPr txBox="1"/>
          <p:nvPr/>
        </p:nvSpPr>
        <p:spPr>
          <a:xfrm>
            <a:off x="6078850" y="2190900"/>
            <a:ext cx="22443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Интерактивные коммуникации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5604300" y="980500"/>
            <a:ext cx="34248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Хранение информации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999100" y="3598650"/>
            <a:ext cx="2635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Обмен опытом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8" name="Google Shape;108;p15"/>
          <p:cNvSpPr/>
          <p:nvPr/>
        </p:nvSpPr>
        <p:spPr>
          <a:xfrm>
            <a:off x="953525" y="912300"/>
            <a:ext cx="3182700" cy="732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9" name="Google Shape;109;p15"/>
          <p:cNvSpPr/>
          <p:nvPr/>
        </p:nvSpPr>
        <p:spPr>
          <a:xfrm>
            <a:off x="953525" y="2205450"/>
            <a:ext cx="3182700" cy="732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0" name="Google Shape;110;p15"/>
          <p:cNvSpPr/>
          <p:nvPr/>
        </p:nvSpPr>
        <p:spPr>
          <a:xfrm>
            <a:off x="953525" y="3498600"/>
            <a:ext cx="3182700" cy="732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1" name="Google Shape;111;p15"/>
          <p:cNvSpPr/>
          <p:nvPr/>
        </p:nvSpPr>
        <p:spPr>
          <a:xfrm>
            <a:off x="5487850" y="912300"/>
            <a:ext cx="3182700" cy="732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5487850" y="2205450"/>
            <a:ext cx="3182700" cy="732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5487850" y="3498600"/>
            <a:ext cx="3182700" cy="732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1008375" y="188625"/>
            <a:ext cx="76173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 sz="3600">
                <a:latin typeface="Merriweather"/>
                <a:ea typeface="Merriweather"/>
                <a:cs typeface="Merriweather"/>
                <a:sym typeface="Merriweather"/>
              </a:rPr>
              <a:t>Зачем человеку технологии?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212" y="11613"/>
            <a:ext cx="6585576" cy="512028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/>
          <p:nvPr/>
        </p:nvSpPr>
        <p:spPr>
          <a:xfrm>
            <a:off x="1279200" y="4605400"/>
            <a:ext cx="6585600" cy="52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 txBox="1"/>
          <p:nvPr/>
        </p:nvSpPr>
        <p:spPr>
          <a:xfrm>
            <a:off x="1625025" y="4533650"/>
            <a:ext cx="6015000" cy="5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/>
              <a:t>Понятие информационное общество</a:t>
            </a:r>
            <a:endParaRPr sz="2600"/>
          </a:p>
        </p:txBody>
      </p:sp>
      <p:sp>
        <p:nvSpPr>
          <p:cNvPr id="122" name="Google Shape;122;p16"/>
          <p:cNvSpPr txBox="1"/>
          <p:nvPr/>
        </p:nvSpPr>
        <p:spPr>
          <a:xfrm>
            <a:off x="1279200" y="4533650"/>
            <a:ext cx="6880200" cy="5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Ну</a:t>
            </a:r>
            <a:r>
              <a:rPr lang="ru" sz="2400"/>
              <a:t>жна ли людям компьютерная грамотность?</a:t>
            </a:r>
            <a:endParaRPr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9025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/>
          <p:nvPr/>
        </p:nvSpPr>
        <p:spPr>
          <a:xfrm>
            <a:off x="161250" y="3547525"/>
            <a:ext cx="8821500" cy="1414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/>
        </p:nvSpPr>
        <p:spPr>
          <a:xfrm>
            <a:off x="161250" y="3445900"/>
            <a:ext cx="8982600" cy="1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1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Информационное общество — </a:t>
            </a:r>
            <a:endParaRPr b="1" sz="2100">
              <a:solidFill>
                <a:schemeClr val="lt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 sz="21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это историческая фаза развития постиндустриального общества, в которой главными продуктами производства становятся информация и знания.</a:t>
            </a:r>
            <a:endParaRPr b="1" sz="2100">
              <a:solidFill>
                <a:schemeClr val="lt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idx="4294967295" type="title"/>
          </p:nvPr>
        </p:nvSpPr>
        <p:spPr>
          <a:xfrm>
            <a:off x="393400" y="1346650"/>
            <a:ext cx="80241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Роль информационных технологий в современном обществе</a:t>
            </a:r>
            <a:endParaRPr sz="30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25" y="0"/>
            <a:ext cx="3847449" cy="271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4475" y="0"/>
            <a:ext cx="2768250" cy="2713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725" y="2800074"/>
            <a:ext cx="2920355" cy="1947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9"/>
          <p:cNvPicPr preferRelativeResize="0"/>
          <p:nvPr/>
        </p:nvPicPr>
        <p:blipFill rotWithShape="1">
          <a:blip r:embed="rId6">
            <a:alphaModFix/>
          </a:blip>
          <a:srcRect b="0" l="0" r="15860" t="0"/>
          <a:stretch/>
        </p:blipFill>
        <p:spPr>
          <a:xfrm>
            <a:off x="3038325" y="2769700"/>
            <a:ext cx="2646275" cy="20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28850" y="2756275"/>
            <a:ext cx="3415151" cy="20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9"/>
          <p:cNvPicPr preferRelativeResize="0"/>
          <p:nvPr/>
        </p:nvPicPr>
        <p:blipFill rotWithShape="1">
          <a:blip r:embed="rId8">
            <a:alphaModFix/>
          </a:blip>
          <a:srcRect b="0" l="26256" r="16515" t="0"/>
          <a:stretch/>
        </p:blipFill>
        <p:spPr>
          <a:xfrm>
            <a:off x="6756025" y="0"/>
            <a:ext cx="2368726" cy="275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0"/>
          <p:cNvPicPr preferRelativeResize="0"/>
          <p:nvPr/>
        </p:nvPicPr>
        <p:blipFill rotWithShape="1">
          <a:blip r:embed="rId3">
            <a:alphaModFix/>
          </a:blip>
          <a:srcRect b="20024" l="26240" r="29178" t="19148"/>
          <a:stretch/>
        </p:blipFill>
        <p:spPr>
          <a:xfrm>
            <a:off x="109000" y="152400"/>
            <a:ext cx="1625525" cy="1773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77801"/>
            <a:ext cx="1682425" cy="2361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62100" y="118352"/>
            <a:ext cx="1682423" cy="891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/>
          <p:cNvPicPr preferRelativeResize="0"/>
          <p:nvPr/>
        </p:nvPicPr>
        <p:blipFill rotWithShape="1">
          <a:blip r:embed="rId6">
            <a:alphaModFix/>
          </a:blip>
          <a:srcRect b="0" l="22099" r="23576" t="0"/>
          <a:stretch/>
        </p:blipFill>
        <p:spPr>
          <a:xfrm>
            <a:off x="7262100" y="806575"/>
            <a:ext cx="1464377" cy="158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89324" y="2366975"/>
            <a:ext cx="1427974" cy="120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87225" y="152400"/>
            <a:ext cx="5122475" cy="421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95575" y="3783272"/>
            <a:ext cx="2317575" cy="9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6038" y="0"/>
            <a:ext cx="5592475" cy="427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1"/>
          <p:cNvSpPr txBox="1"/>
          <p:nvPr/>
        </p:nvSpPr>
        <p:spPr>
          <a:xfrm>
            <a:off x="66650" y="4426400"/>
            <a:ext cx="90774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erriweather"/>
                <a:ea typeface="Merriweather"/>
                <a:cs typeface="Merriweather"/>
                <a:sym typeface="Merriweather"/>
              </a:rPr>
              <a:t>Проникновение интернета — доля людей, пользующихся интернетом среди населения страны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